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xlsx" ContentType="application/vnd.openxmlformats-officedocument.spreadsheetml.shee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autoCompressPictures="0">
  <p:sldMasterIdLst>
    <p:sldMasterId id="2147483648" r:id="rId1"/>
    <p:sldMasterId id="2147483660" r:id="rId3"/>
  </p:sldMasterIdLst>
  <p:notesMasterIdLst>
    <p:notesMasterId r:id="rId7"/>
  </p:notesMasterIdLst>
  <p:handoutMasterIdLst>
    <p:handoutMasterId r:id="rId19"/>
  </p:handoutMasterIdLst>
  <p:sldIdLst>
    <p:sldId id="300" r:id="rId4"/>
    <p:sldId id="301" r:id="rId5"/>
    <p:sldId id="280" r:id="rId6"/>
    <p:sldId id="281" r:id="rId8"/>
    <p:sldId id="279" r:id="rId9"/>
    <p:sldId id="283" r:id="rId10"/>
    <p:sldId id="306" r:id="rId11"/>
    <p:sldId id="317" r:id="rId12"/>
    <p:sldId id="309" r:id="rId13"/>
    <p:sldId id="310" r:id="rId14"/>
    <p:sldId id="311" r:id="rId15"/>
    <p:sldId id="318" r:id="rId16"/>
    <p:sldId id="313" r:id="rId17"/>
    <p:sldId id="314" r:id="rId18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76"/>
    <p:restoredTop sz="94674"/>
  </p:normalViewPr>
  <p:slideViewPr>
    <p:cSldViewPr snapToGrid="0" snapToObjects="1" showGuides="1">
      <p:cViewPr>
        <p:scale>
          <a:sx n="121" d="100"/>
          <a:sy n="121" d="100"/>
        </p:scale>
        <p:origin x="2808" y="176"/>
      </p:cViewPr>
      <p:guideLst>
        <p:guide orient="horz" pos="312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BFCA-C881-F348-95C6-D3DBAE697306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6FCA1-ED13-1743-88A8-29F8292C7C51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6B2E4-A342-4C4F-A91D-350C6B93AAC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4B04F-C8B8-9545-8B70-5D93CA6CDD7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4B04F-C8B8-9545-8B70-5D93CA6CDD7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4B04F-C8B8-9545-8B70-5D93CA6CDD7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E2BF-DA4B-634C-BF16-E5DB63B57A8D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0AA7-8FAE-1044-9E70-CD46228D35DC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1067-008E-3844-9126-AC3870402222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71B9-C1D2-7D42-B336-FA038E2C4503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2D7D-DDC9-2D46-B3FD-F535B075760B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B058-7FED-CB4A-A28C-6700ABEAFBCA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E80DB-7525-8944-9E0B-6A5A8F8CBC79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C35F-6AF0-0849-9FE7-8EABD4A47901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11AD-86CE-0646-9C78-E87E6C996DFB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9FE5-58B4-844C-BBBC-AA3D22CACF0C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6FBB-A35F-B041-AE9F-D441E9351079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9893-FE53-BC44-8665-629383FDEC98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C623-B6C5-1948-8D03-871A4A673BA8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8A3A-18CB-414F-BD86-2A1364106256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1334-EB10-E74D-B5DC-02C7D152035E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4F47A-F3E8-614D-9E85-BD41ACFBF7F0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C9447-537F-364D-9205-CE7B515FD6E0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AD649-FC60-DD4B-8256-F746B66BEFB2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5038-F83E-DE43-8613-67B1FB9E44B3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756E-2FF2-8E49-B12D-B924A0FFE660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4916-1B45-DF4A-BDD4-481CCE6E5DEE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62C7-1818-FA4E-9BEE-BC2885EB7285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119B0-BA87-1B4C-8ABC-B64B84E24672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1B036-2C46-BC4A-9B04-7B91203AB944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FD8CF-2CD5-5041-AE1F-B129C42DAA9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1" Type="http://schemas.openxmlformats.org/officeDocument/2006/relationships/package" Target="../embeddings/Workbook2.xls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1" Type="http://schemas.openxmlformats.org/officeDocument/2006/relationships/package" Target="../embeddings/Workbook3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1" Type="http://schemas.openxmlformats.org/officeDocument/2006/relationships/package" Target="../embeddings/Workbook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テキスト ボックス 3"/>
          <p:cNvSpPr txBox="1"/>
          <p:nvPr/>
        </p:nvSpPr>
        <p:spPr>
          <a:xfrm>
            <a:off x="2022805" y="623177"/>
            <a:ext cx="2812415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2019 </a:t>
            </a:r>
            <a:r>
              <a:rPr kumimoji="1" lang="ja-JP" alt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夏季</a:t>
            </a:r>
            <a:endParaRPr kumimoji="1" lang="ja-JP" altLang="en-US" sz="4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舎営のしおり</a:t>
            </a:r>
            <a:endParaRPr kumimoji="1" lang="ja-JP" altLang="en-US" sz="4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891235" y="3076817"/>
            <a:ext cx="5075555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南アルプス 「入笠山」</a:t>
            </a: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令和元年 </a:t>
            </a:r>
            <a:r>
              <a:rPr kumimoji="1" lang="en-US" altLang="ja-JP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8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月</a:t>
            </a:r>
            <a:r>
              <a:rPr kumimoji="1" lang="en-US" altLang="ja-JP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2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日～</a:t>
            </a:r>
            <a:r>
              <a:rPr kumimoji="1" lang="en-US" altLang="ja-JP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8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月</a:t>
            </a:r>
            <a:r>
              <a:rPr kumimoji="1" lang="en-US" altLang="ja-JP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5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日</a:t>
            </a: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" name="テキスト ボックス 3"/>
          <p:cNvSpPr txBox="1"/>
          <p:nvPr/>
        </p:nvSpPr>
        <p:spPr>
          <a:xfrm>
            <a:off x="637235" y="6775692"/>
            <a:ext cx="5583555" cy="181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40513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32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　　　　</a:t>
            </a:r>
            <a:r>
              <a:rPr kumimoji="1" lang="ja-JP" altLang="en-US" sz="3200" b="1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　</a:t>
            </a:r>
            <a:r>
              <a: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組</a:t>
            </a: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3200" b="1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名前　</a:t>
            </a:r>
            <a:r>
              <a:rPr kumimoji="1" lang="ja-JP" altLang="en-US" sz="32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　　　　　　　　　　　　　　　　</a:t>
            </a:r>
            <a:endParaRPr kumimoji="1" lang="ja-JP" altLang="en-US" sz="32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05991" y="86602"/>
            <a:ext cx="26460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>
              <a:defRPr/>
            </a:pPr>
            <a:r>
              <a:rPr lang="en-US" altLang="ja-JP" dirty="0">
                <a:solidFill>
                  <a:prstClr val="black"/>
                </a:solidFill>
              </a:rPr>
              <a:t>2</a:t>
            </a:r>
            <a:r>
              <a:rPr lang="ja-JP" altLang="en-US">
                <a:solidFill>
                  <a:prstClr val="black"/>
                </a:solidFill>
              </a:rPr>
              <a:t>日目　</a:t>
            </a:r>
            <a:r>
              <a:rPr lang="en-US" altLang="ja-JP" dirty="0">
                <a:solidFill>
                  <a:prstClr val="black"/>
                </a:solidFill>
              </a:rPr>
              <a:t>8</a:t>
            </a:r>
            <a:r>
              <a:rPr lang="ja-JP" altLang="en-US">
                <a:solidFill>
                  <a:prstClr val="black"/>
                </a:solidFill>
              </a:rPr>
              <a:t>月</a:t>
            </a:r>
            <a:r>
              <a:rPr lang="en-US" altLang="ja-JP">
                <a:solidFill>
                  <a:prstClr val="black"/>
                </a:solidFill>
              </a:rPr>
              <a:t>3</a:t>
            </a:r>
            <a:r>
              <a:rPr lang="ja-JP" altLang="en-US">
                <a:solidFill>
                  <a:prstClr val="black"/>
                </a:solidFill>
              </a:rPr>
              <a:t>日（土）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89889" y="1163116"/>
            <a:ext cx="351130" cy="153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コンテンツプレースホルダ 1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8935" y="485140"/>
            <a:ext cx="6120000" cy="8966217"/>
          </a:xfrm>
          <a:prstGeom prst="rect">
            <a:avLst/>
          </a:prstGeom>
        </p:spPr>
      </p:pic>
      <p:sp>
        <p:nvSpPr>
          <p:cNvPr id="15" name="スライド番号プレースホルダー 1"/>
          <p:cNvSpPr>
            <a:spLocks noGrp="1"/>
          </p:cNvSpPr>
          <p:nvPr/>
        </p:nvSpPr>
        <p:spPr>
          <a:xfrm>
            <a:off x="2921635" y="9363075"/>
            <a:ext cx="1016000" cy="527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2" name="テキスト ボックス 3"/>
          <p:cNvSpPr txBox="1"/>
          <p:nvPr/>
        </p:nvSpPr>
        <p:spPr>
          <a:xfrm>
            <a:off x="6853569" y="1317232"/>
            <a:ext cx="11010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 algn="l">
              <a:defRPr/>
            </a:pPr>
            <a:r>
              <a:rPr lang="ja-JP" altLang="en-US" sz="1400" b="0" dirty="0">
                <a:solidFill>
                  <a:prstClr val="black"/>
                </a:solidFill>
              </a:rPr>
              <a:t>幅＝</a:t>
            </a:r>
            <a:r>
              <a:rPr lang="en-US" altLang="ja-JP" sz="1400" b="0" dirty="0">
                <a:solidFill>
                  <a:prstClr val="black"/>
                </a:solidFill>
              </a:rPr>
              <a:t>17mm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84785" y="86602"/>
            <a:ext cx="16884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ja-JP" dirty="0">
                <a:solidFill>
                  <a:prstClr val="black"/>
                </a:solidFill>
              </a:rPr>
              <a:t>2</a:t>
            </a:r>
            <a:r>
              <a:rPr lang="ja-JP" altLang="en-US">
                <a:solidFill>
                  <a:prstClr val="black"/>
                </a:solidFill>
              </a:rPr>
              <a:t>日目の 日記</a:t>
            </a:r>
            <a:endParaRPr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/>
        </p:nvGraphicFramePr>
        <p:xfrm>
          <a:off x="247650" y="614136"/>
          <a:ext cx="6362700" cy="793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シート" r:id="rId1" imgW="6363970" imgH="7936865" progId="Excel.Sheet.12">
                  <p:embed/>
                </p:oleObj>
              </mc:Choice>
              <mc:Fallback>
                <p:oleObj name="シート" r:id="rId1" imgW="6363970" imgH="7936865" progId="Excel.Sheet.12">
                  <p:embed/>
                  <p:pic>
                    <p:nvPicPr>
                      <p:cNvPr id="0" name="図形 829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7650" y="614136"/>
                        <a:ext cx="6362700" cy="793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05991" y="86602"/>
            <a:ext cx="26460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>
              <a:defRPr/>
            </a:pPr>
            <a:r>
              <a:rPr lang="en-US" altLang="ja-JP" dirty="0">
                <a:solidFill>
                  <a:prstClr val="black"/>
                </a:solidFill>
              </a:rPr>
              <a:t>3</a:t>
            </a:r>
            <a:r>
              <a:rPr lang="ja-JP" altLang="en-US">
                <a:solidFill>
                  <a:prstClr val="black"/>
                </a:solidFill>
              </a:rPr>
              <a:t>日目　</a:t>
            </a:r>
            <a:r>
              <a:rPr lang="en-US" altLang="ja-JP" dirty="0">
                <a:solidFill>
                  <a:prstClr val="black"/>
                </a:solidFill>
              </a:rPr>
              <a:t>8</a:t>
            </a:r>
            <a:r>
              <a:rPr lang="ja-JP" altLang="en-US">
                <a:solidFill>
                  <a:prstClr val="black"/>
                </a:solidFill>
              </a:rPr>
              <a:t>月</a:t>
            </a:r>
            <a:r>
              <a:rPr lang="en-US" altLang="ja-JP">
                <a:solidFill>
                  <a:prstClr val="black"/>
                </a:solidFill>
              </a:rPr>
              <a:t>4</a:t>
            </a:r>
            <a:r>
              <a:rPr lang="ja-JP" altLang="en-US">
                <a:solidFill>
                  <a:prstClr val="black"/>
                </a:solidFill>
              </a:rPr>
              <a:t>日（日）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89889" y="1163116"/>
            <a:ext cx="351130" cy="153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コンテンツプレースホルダ 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9570" y="476250"/>
            <a:ext cx="6120000" cy="8952965"/>
          </a:xfrm>
          <a:prstGeom prst="rect">
            <a:avLst/>
          </a:prstGeom>
        </p:spPr>
      </p:pic>
      <p:sp>
        <p:nvSpPr>
          <p:cNvPr id="12" name="スライド番号プレースホルダー 1"/>
          <p:cNvSpPr>
            <a:spLocks noGrp="1"/>
          </p:cNvSpPr>
          <p:nvPr/>
        </p:nvSpPr>
        <p:spPr>
          <a:xfrm>
            <a:off x="2921635" y="9363075"/>
            <a:ext cx="1016000" cy="527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テキスト ボックス 3"/>
          <p:cNvSpPr txBox="1"/>
          <p:nvPr/>
        </p:nvSpPr>
        <p:spPr>
          <a:xfrm>
            <a:off x="6853569" y="1317232"/>
            <a:ext cx="11010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 algn="l">
              <a:defRPr/>
            </a:pPr>
            <a:r>
              <a:rPr lang="ja-JP" altLang="en-US" sz="1400" b="0" dirty="0">
                <a:solidFill>
                  <a:prstClr val="black"/>
                </a:solidFill>
              </a:rPr>
              <a:t>幅＝</a:t>
            </a:r>
            <a:r>
              <a:rPr lang="en-US" altLang="ja-JP" sz="1400" b="0" dirty="0">
                <a:solidFill>
                  <a:prstClr val="black"/>
                </a:solidFill>
              </a:rPr>
              <a:t>17mm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84785" y="86602"/>
            <a:ext cx="16884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ja-JP" dirty="0">
                <a:solidFill>
                  <a:prstClr val="black"/>
                </a:solidFill>
              </a:rPr>
              <a:t>3</a:t>
            </a:r>
            <a:r>
              <a:rPr lang="ja-JP" altLang="en-US">
                <a:solidFill>
                  <a:prstClr val="black"/>
                </a:solidFill>
              </a:rPr>
              <a:t>日目の 日記</a:t>
            </a:r>
            <a:endParaRPr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/>
        </p:nvGraphicFramePr>
        <p:xfrm>
          <a:off x="247650" y="614136"/>
          <a:ext cx="6362700" cy="793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シート" r:id="rId1" imgW="6363970" imgH="7936865" progId="Excel.Sheet.12">
                  <p:embed/>
                </p:oleObj>
              </mc:Choice>
              <mc:Fallback>
                <p:oleObj name="シート" r:id="rId1" imgW="6363970" imgH="7936865" progId="Excel.Sheet.12">
                  <p:embed/>
                  <p:pic>
                    <p:nvPicPr>
                      <p:cNvPr id="0" name="図形 829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7650" y="614136"/>
                        <a:ext cx="6362700" cy="793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05991" y="86602"/>
            <a:ext cx="26460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>
              <a:defRPr/>
            </a:pPr>
            <a:r>
              <a:rPr lang="en-US" altLang="ja-JP" dirty="0">
                <a:solidFill>
                  <a:prstClr val="black"/>
                </a:solidFill>
              </a:rPr>
              <a:t>4</a:t>
            </a:r>
            <a:r>
              <a:rPr lang="ja-JP" altLang="en-US">
                <a:solidFill>
                  <a:prstClr val="black"/>
                </a:solidFill>
              </a:rPr>
              <a:t>日目　</a:t>
            </a:r>
            <a:r>
              <a:rPr lang="en-US" altLang="ja-JP" dirty="0">
                <a:solidFill>
                  <a:prstClr val="black"/>
                </a:solidFill>
              </a:rPr>
              <a:t>8</a:t>
            </a:r>
            <a:r>
              <a:rPr lang="ja-JP" altLang="en-US">
                <a:solidFill>
                  <a:prstClr val="black"/>
                </a:solidFill>
              </a:rPr>
              <a:t>月</a:t>
            </a:r>
            <a:r>
              <a:rPr lang="en-US" altLang="ja-JP">
                <a:solidFill>
                  <a:prstClr val="black"/>
                </a:solidFill>
              </a:rPr>
              <a:t>5</a:t>
            </a:r>
            <a:r>
              <a:rPr lang="ja-JP" altLang="en-US">
                <a:solidFill>
                  <a:prstClr val="black"/>
                </a:solidFill>
              </a:rPr>
              <a:t>日（月）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89889" y="1163116"/>
            <a:ext cx="351130" cy="153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コンテンツプレースホルダ 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9570" y="255270"/>
            <a:ext cx="6120000" cy="8380892"/>
          </a:xfrm>
          <a:prstGeom prst="rect">
            <a:avLst/>
          </a:prstGeom>
        </p:spPr>
      </p:pic>
      <p:sp>
        <p:nvSpPr>
          <p:cNvPr id="12" name="テキスト ボックス 3"/>
          <p:cNvSpPr txBox="1"/>
          <p:nvPr/>
        </p:nvSpPr>
        <p:spPr>
          <a:xfrm>
            <a:off x="6853569" y="1317232"/>
            <a:ext cx="11010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 algn="l">
              <a:defRPr/>
            </a:pPr>
            <a:r>
              <a:rPr lang="ja-JP" altLang="en-US" sz="1400" b="0" dirty="0">
                <a:solidFill>
                  <a:prstClr val="black"/>
                </a:solidFill>
              </a:rPr>
              <a:t>幅＝</a:t>
            </a:r>
            <a:r>
              <a:rPr lang="en-US" altLang="ja-JP" sz="1400" b="0" dirty="0">
                <a:solidFill>
                  <a:prstClr val="black"/>
                </a:solidFill>
              </a:rPr>
              <a:t>17mm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" name="表 8"/>
          <p:cNvGraphicFramePr/>
          <p:nvPr/>
        </p:nvGraphicFramePr>
        <p:xfrm>
          <a:off x="186690" y="911225"/>
          <a:ext cx="6596380" cy="6453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/>
                <a:gridCol w="5485130"/>
              </a:tblGrid>
              <a:tr h="61277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いつ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2019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年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8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月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2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日（金）～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8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月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5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日（月）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泊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4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74549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どこで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入笠山 山彦荘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www.mid.janis.or.jp/~yamabiko/</a:t>
                      </a:r>
                      <a:endParaRPr lang="en-US" altLang="ja-JP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52387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ところ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長野県 諏訪郡 富士見町 入笠山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11404</a:t>
                      </a:r>
                      <a:endParaRPr lang="en-US" altLang="ja-JP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83375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でんわ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山彦荘 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0266-62-2332</a:t>
                      </a:r>
                      <a:endParaRPr lang="en-US" altLang="ja-JP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隊長    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090-4012-6594</a:t>
                      </a:r>
                      <a:endParaRPr lang="en-US" altLang="ja-JP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84264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しゅうごう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8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月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2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　　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6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時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30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 玉川神社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2463165"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目黒通り側 階段下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61341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かいさん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8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月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5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17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時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00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 玉川神社 境内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6121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ふくそう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制服・制帽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2717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行き方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大型バス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  <a:tr h="1184910">
                <a:tc>
                  <a:txBody>
                    <a:bodyPr/>
                    <a:p>
                      <a:pPr algn="l">
                        <a:buNone/>
                      </a:pP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等々力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⇒ 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中央高速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⇒ 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諏訪南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IC </a:t>
                      </a:r>
                      <a:endParaRPr lang="en-US" altLang="ja-JP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⇒ 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富士見パノラマリゾート山麓駅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⇒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sym typeface="+mn-ea"/>
                        </a:rPr>
                        <a:t>（ゴンドラリフト）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sym typeface="+mn-ea"/>
                        </a:rPr>
                        <a:t>⇒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 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山頂駅 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⇒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（徒歩）</a:t>
                      </a:r>
                      <a:r>
                        <a:rPr lang="en-US" altLang="ja-JP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⇒ </a:t>
                      </a:r>
                      <a:r>
                        <a:rPr lang="ja-JP" altLang="en-US" sz="20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山彦荘</a:t>
                      </a:r>
                      <a:endParaRPr lang="ja-JP" altLang="en-US" sz="20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t" anchorCtr="0">
                    <a:noFill/>
                  </a:tcPr>
                </a:tc>
              </a:tr>
            </a:tbl>
          </a:graphicData>
        </a:graphic>
      </p:graphicFrame>
      <p:sp>
        <p:nvSpPr>
          <p:cNvPr id="10" name="テキスト ボックス 3"/>
          <p:cNvSpPr txBox="1"/>
          <p:nvPr/>
        </p:nvSpPr>
        <p:spPr>
          <a:xfrm>
            <a:off x="2028202" y="86602"/>
            <a:ext cx="280162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2019 </a:t>
            </a: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夏季舎営 計画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1166" y="3067927"/>
            <a:ext cx="107569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スカウト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552450" y="3639820"/>
          <a:ext cx="2755265" cy="231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065"/>
                <a:gridCol w="1981200"/>
              </a:tblGrid>
              <a:tr h="2889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</a:rPr>
                        <a:t>１組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tc hMerge="1">
                  <a:tcPr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8255" indent="0"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</a:rPr>
                        <a:t>くま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255" indent="0" algn="ctr" fontAlgn="ctr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いしい　せいや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sym typeface="+mn-ea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おおの　けいすけ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しか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あきやま　さとし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p>
                      <a:pPr marL="8255" indent="0" algn="ctr" defTabSz="685800" rtl="0" eaLnBrk="1" fontAlgn="ctr" latinLnBrk="0" hangingPunct="1">
                        <a:buNone/>
                      </a:pPr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しか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marL="8255" indent="0"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いしはら　しんご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p>
                      <a:pPr marL="8255" indent="0" algn="ctr" defTabSz="685800" rtl="0" eaLnBrk="1" fontAlgn="ctr" latinLnBrk="0" hangingPunct="1">
                        <a:buNone/>
                      </a:pPr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marL="8255" indent="0"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かんけ　ともひろ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はまだ　かずひ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indent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たむら　れい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3665855" y="3639820"/>
          <a:ext cx="2755265" cy="2035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065"/>
                <a:gridCol w="1981200"/>
              </a:tblGrid>
              <a:tr h="288290">
                <a:tc gridSpan="2"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２組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たかき　あやた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かわづ　そうた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しか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もり　れおな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しか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おおにし　たかき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88290">
                <a:tc>
                  <a:txBody>
                    <a:bodyPr/>
                    <a:p>
                      <a:pPr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かわた　ようたろう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p>
                      <a:pPr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じつい　ゆうと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552450" y="6306185"/>
          <a:ext cx="2755265" cy="2051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065"/>
                <a:gridCol w="1981200"/>
              </a:tblGrid>
              <a:tr h="288290">
                <a:tc gridSpan="2"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３組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ふじた　こうせい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さとう　あきら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290"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しか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みながわ　りた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290"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しぶや　ようた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みずの　ももふく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はら　ともき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3665855" y="6306185"/>
          <a:ext cx="2755265" cy="231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065"/>
                <a:gridCol w="1981200"/>
              </a:tblGrid>
              <a:tr h="288925">
                <a:tc gridSpan="2"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en-US" altLang="ja-JP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4</a:t>
                      </a: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組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tc hMerge="1">
                  <a:tcPr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くさじま　かいと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さの　こうじ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くま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えのきど　まもる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しか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さとう　りゅうと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しか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ja-JP" altLang="en-US" sz="1400" b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sym typeface="+mn-ea"/>
                        </a:rPr>
                        <a:t>なかざわ　れい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  <a:sym typeface="+mn-ea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おがわ　ゆうすけ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うさぎ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さとう　けいた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marL="0" marR="0" marT="0" marB="0" anchor="ctr">
                    <a:lnR w="28575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5" name="テキスト ボックス 5"/>
          <p:cNvSpPr txBox="1"/>
          <p:nvPr/>
        </p:nvSpPr>
        <p:spPr>
          <a:xfrm>
            <a:off x="2550805" y="102023"/>
            <a:ext cx="175641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舎営のやくそく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16" name="テキスト ボックス 6"/>
          <p:cNvSpPr txBox="1"/>
          <p:nvPr/>
        </p:nvSpPr>
        <p:spPr>
          <a:xfrm>
            <a:off x="1356740" y="660278"/>
            <a:ext cx="4143375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497205" marR="0" lvl="0" indent="-49720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時間を守ろう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497205" marR="0" lvl="0" indent="-49720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リーダーの言うことを聞こう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497205" marR="0" lvl="0" indent="-49720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自分の持ち物は自分でかんりしよう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497205" marR="0" lvl="0" indent="-49720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しぜんを大切にしよう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497205" marR="0" lvl="0" indent="-49720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ぐあいが悪くなったら、すぐに言おう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79419" y="103747"/>
            <a:ext cx="1099185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リーダー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471805" y="5535930"/>
          <a:ext cx="5914390" cy="292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4770"/>
                <a:gridCol w="1954530"/>
                <a:gridCol w="2625090"/>
              </a:tblGrid>
              <a:tr h="2927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34" charset="-128"/>
                          <a:ea typeface="メイリオ" panose="020B0604030504040204" pitchFamily="34" charset="-128"/>
                          <a:cs typeface="+mn-cs"/>
                        </a:rPr>
                        <a:t>前育成会会長</a:t>
                      </a:r>
                      <a:endParaRPr kumimoji="1" lang="ja-JP" alt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メイリオ" panose="020B0604030504040204" pitchFamily="34" charset="-128"/>
                        <a:ea typeface="メイリオ" panose="020B0604030504040204" pitchFamily="34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>
                          <a:latin typeface="メイリオ" panose="020B0604030504040204" pitchFamily="34" charset="-128"/>
                          <a:ea typeface="メイリオ" panose="020B0604030504040204" pitchFamily="34" charset="-128"/>
                        </a:rPr>
                        <a:t>さわ　たけお</a:t>
                      </a:r>
                      <a:endParaRPr kumimoji="1" lang="ja-JP" altLang="en-US" sz="1400" b="0" dirty="0">
                        <a:latin typeface="メイリオ" panose="020B0604030504040204" pitchFamily="34" charset="-128"/>
                        <a:ea typeface="メイリオ" panose="020B0604030504040204" pitchFamily="34" charset="-128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b="0" dirty="0">
                        <a:latin typeface="メイリオ" panose="020B0604030504040204" pitchFamily="34" charset="-128"/>
                        <a:ea typeface="メイリオ" panose="020B0604030504040204" pitchFamily="34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コンテンツプレースホルダ 4"/>
          <p:cNvGraphicFramePr/>
          <p:nvPr>
            <p:ph idx="1"/>
          </p:nvPr>
        </p:nvGraphicFramePr>
        <p:xfrm>
          <a:off x="471488" y="704074"/>
          <a:ext cx="5915025" cy="5052060"/>
        </p:xfrm>
        <a:graphic>
          <a:graphicData uri="http://schemas.openxmlformats.org/drawingml/2006/table">
            <a:tbl>
              <a:tblPr lastRow="1">
                <a:tableStyleId>{E8034E78-7F5D-4C2E-B375-FC64B27BC917}</a:tableStyleId>
              </a:tblPr>
              <a:tblGrid>
                <a:gridCol w="1299845"/>
                <a:gridCol w="1981200"/>
                <a:gridCol w="2633980"/>
              </a:tblGrid>
              <a:tr h="297180"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隊長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381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つちや　あきお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381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 panose="020B0604030504040204" pitchFamily="34" charset="-128"/>
                        </a:rPr>
                        <a:t>舎営長</a:t>
                      </a:r>
                      <a:r>
                        <a:rPr lang="en-US" altLang="ja-JP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 panose="020B0604030504040204" pitchFamily="34" charset="-128"/>
                        </a:rPr>
                        <a:t>(</a:t>
                      </a: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 panose="020B0604030504040204" pitchFamily="34" charset="-128"/>
                        </a:rPr>
                        <a:t>しゃえいちょう</a:t>
                      </a:r>
                      <a:r>
                        <a:rPr lang="en-US" altLang="ja-JP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Meiryo UI" panose="020B0604030504040204" pitchFamily="34" charset="-128"/>
                        </a:rPr>
                        <a:t>)</a:t>
                      </a:r>
                      <a:endParaRPr lang="en-US" altLang="ja-JP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  <a:cs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3810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副長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なかむら　しずか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みその　しんや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あおき　ゆみ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きかく・しょくじ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おおた　ゆうすけ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ほんま　ちか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プログラム・あんぜん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あきやま　しんいち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いしい　むに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たかき　ひろみ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86385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なかざわ　じん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ja-JP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sym typeface="+mn-ea"/>
                        </a:rPr>
                        <a:t>2</a:t>
                      </a: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sym typeface="+mn-ea"/>
                        </a:rPr>
                        <a:t>組</a:t>
                      </a:r>
                      <a:r>
                        <a:rPr lang="en-US" altLang="ja-JP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sym typeface="+mn-ea"/>
                        </a:rPr>
                        <a:t>DL</a:t>
                      </a: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sym typeface="+mn-ea"/>
                        </a:rPr>
                        <a:t>兼務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  <a:sym typeface="+mn-ea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9718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しみず　とらのすけ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プログラム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デンリーダー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おおにし　みゆき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１組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さとう　こうじ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２組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かわづ　わかな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３組</a:t>
                      </a: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1905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97180">
                <a:tc>
                  <a:txBody>
                    <a:bodyPr/>
                    <a:p>
                      <a:pPr>
                        <a:buNone/>
                      </a:pPr>
                      <a:endParaRPr lang="ja-JP" altLang="en-US" sz="14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3810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381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しぶや　まきこ</a:t>
                      </a:r>
                      <a:endParaRPr lang="ja-JP" altLang="en-US" sz="14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381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ja-JP" altLang="en-US" sz="1400" b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４組</a:t>
                      </a:r>
                      <a:endParaRPr lang="ja-JP" altLang="en-US" sz="1400" b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9050">
                      <a:solidFill>
                        <a:schemeClr val="tx1"/>
                      </a:solidFill>
                      <a:prstDash val="solid"/>
                    </a:lnL>
                    <a:lnR w="3810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  <a:lnB w="381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スライド番号プレースホルダー 1"/>
          <p:cNvSpPr>
            <a:spLocks noGrp="1"/>
          </p:cNvSpPr>
          <p:nvPr/>
        </p:nvSpPr>
        <p:spPr>
          <a:xfrm>
            <a:off x="2921635" y="9363075"/>
            <a:ext cx="1016000" cy="527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テキストボックス 6"/>
          <p:cNvSpPr txBox="1"/>
          <p:nvPr/>
        </p:nvSpPr>
        <p:spPr>
          <a:xfrm>
            <a:off x="7160260" y="4630420"/>
            <a:ext cx="386207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ja-JP" altLang="en-US"/>
              <a:t>190518_しおり用_各種リスト</a:t>
            </a:r>
            <a:r>
              <a:rPr lang="en-US" altLang="ja-JP"/>
              <a:t>.xls</a:t>
            </a:r>
            <a:endParaRPr lang="en-US" altLang="ja-JP"/>
          </a:p>
        </p:txBody>
      </p:sp>
      <p:sp>
        <p:nvSpPr>
          <p:cNvPr id="8" name="テキスト ボックス 3"/>
          <p:cNvSpPr txBox="1"/>
          <p:nvPr/>
        </p:nvSpPr>
        <p:spPr>
          <a:xfrm>
            <a:off x="2730512" y="86602"/>
            <a:ext cx="139700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組のかかり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pic>
        <p:nvPicPr>
          <p:cNvPr id="9" name="図形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400" y="592455"/>
            <a:ext cx="6300000" cy="7970729"/>
          </a:xfrm>
          <a:prstGeom prst="rect">
            <a:avLst/>
          </a:prstGeom>
        </p:spPr>
      </p:pic>
      <p:sp>
        <p:nvSpPr>
          <p:cNvPr id="6" name="スライド番号プレースホルダー 1"/>
          <p:cNvSpPr>
            <a:spLocks noGrp="1"/>
          </p:cNvSpPr>
          <p:nvPr/>
        </p:nvSpPr>
        <p:spPr>
          <a:xfrm>
            <a:off x="2921635" y="9363075"/>
            <a:ext cx="1016000" cy="527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テキスト ボックス 3"/>
          <p:cNvSpPr txBox="1"/>
          <p:nvPr/>
        </p:nvSpPr>
        <p:spPr>
          <a:xfrm>
            <a:off x="1757699" y="110005"/>
            <a:ext cx="334264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おおがたザックに 入れるもの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15" name="テキストボックス 14"/>
          <p:cNvSpPr txBox="1"/>
          <p:nvPr/>
        </p:nvSpPr>
        <p:spPr>
          <a:xfrm>
            <a:off x="7293610" y="3710940"/>
            <a:ext cx="397700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ja-JP" altLang="en-US"/>
              <a:t>190518_しおり用_各種リスト</a:t>
            </a:r>
            <a:r>
              <a:rPr lang="en-US" altLang="ja-JP"/>
              <a:t>.xls</a:t>
            </a:r>
            <a:endParaRPr lang="en-US" altLang="ja-JP"/>
          </a:p>
        </p:txBody>
      </p:sp>
      <p:pic>
        <p:nvPicPr>
          <p:cNvPr id="42" name="コンテンツプレースホルダ 4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04165" y="626745"/>
            <a:ext cx="6480000" cy="7360301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テキスト ボックス 3"/>
          <p:cNvSpPr txBox="1"/>
          <p:nvPr/>
        </p:nvSpPr>
        <p:spPr>
          <a:xfrm>
            <a:off x="1890096" y="129690"/>
            <a:ext cx="3077845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こがたザックに 入れるもの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15" name="テキストボックス 14"/>
          <p:cNvSpPr txBox="1"/>
          <p:nvPr/>
        </p:nvSpPr>
        <p:spPr>
          <a:xfrm>
            <a:off x="7280910" y="2910840"/>
            <a:ext cx="397700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ja-JP" altLang="en-US"/>
              <a:t>190518_しおり用_各種リスト</a:t>
            </a:r>
            <a:r>
              <a:rPr lang="en-US" altLang="ja-JP"/>
              <a:t>.xls</a:t>
            </a:r>
            <a:endParaRPr lang="en-US" altLang="ja-JP"/>
          </a:p>
        </p:txBody>
      </p:sp>
      <p:sp>
        <p:nvSpPr>
          <p:cNvPr id="8" name="テキスト ボックス 3"/>
          <p:cNvSpPr txBox="1"/>
          <p:nvPr/>
        </p:nvSpPr>
        <p:spPr>
          <a:xfrm>
            <a:off x="892511" y="5158255"/>
            <a:ext cx="5073015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2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しゅうごうしたとき　デンリーダーにわたすもの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9" name="テキスト ボックス 3"/>
          <p:cNvSpPr txBox="1"/>
          <p:nvPr/>
        </p:nvSpPr>
        <p:spPr>
          <a:xfrm>
            <a:off x="190836" y="7449335"/>
            <a:ext cx="682752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※ </a:t>
            </a:r>
            <a:r>
              <a:rPr kumimoji="1" lang="ja-JP" altLang="en-US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ぜんぶ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のもちものに かならず</a:t>
            </a:r>
            <a:r>
              <a:rPr kumimoji="1" lang="ja-JP" altLang="en-US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名前を書きましょう！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くつしたにも！</a:t>
            </a:r>
            <a:endParaRPr kumimoji="1" lang="ja-JP" altLang="en-US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※ 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もちものリストに</a:t>
            </a:r>
            <a:r>
              <a:rPr kumimoji="1" lang="ja-JP" altLang="en-US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書いていないもの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は </a:t>
            </a:r>
            <a:r>
              <a:rPr kumimoji="1" lang="ja-JP" altLang="en-US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持ってきてはいけません！</a:t>
            </a:r>
            <a:endParaRPr kumimoji="1" lang="ja-JP" altLang="en-US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pic>
        <p:nvPicPr>
          <p:cNvPr id="19" name="図形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400" y="5556885"/>
            <a:ext cx="6300000" cy="1720627"/>
          </a:xfrm>
          <a:prstGeom prst="rect">
            <a:avLst/>
          </a:prstGeom>
        </p:spPr>
      </p:pic>
      <p:pic>
        <p:nvPicPr>
          <p:cNvPr id="22" name="コンテンツプレースホルダ 21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765" y="626745"/>
            <a:ext cx="6300000" cy="3508819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05991" y="86602"/>
            <a:ext cx="26460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>
              <a:defRPr/>
            </a:pPr>
            <a:r>
              <a:rPr lang="en-US" altLang="ja-JP" dirty="0">
                <a:solidFill>
                  <a:prstClr val="black"/>
                </a:solidFill>
              </a:rPr>
              <a:t>1</a:t>
            </a:r>
            <a:r>
              <a:rPr lang="ja-JP" altLang="en-US">
                <a:solidFill>
                  <a:prstClr val="black"/>
                </a:solidFill>
              </a:rPr>
              <a:t>日目　</a:t>
            </a:r>
            <a:r>
              <a:rPr lang="en-US" altLang="ja-JP" dirty="0">
                <a:solidFill>
                  <a:prstClr val="black"/>
                </a:solidFill>
              </a:rPr>
              <a:t>8</a:t>
            </a:r>
            <a:r>
              <a:rPr lang="ja-JP" altLang="en-US">
                <a:solidFill>
                  <a:prstClr val="black"/>
                </a:solidFill>
              </a:rPr>
              <a:t>月</a:t>
            </a:r>
            <a:r>
              <a:rPr lang="en-US" altLang="ja-JP">
                <a:solidFill>
                  <a:prstClr val="black"/>
                </a:solidFill>
              </a:rPr>
              <a:t>2</a:t>
            </a:r>
            <a:r>
              <a:rPr lang="ja-JP" altLang="en-US">
                <a:solidFill>
                  <a:prstClr val="black"/>
                </a:solidFill>
              </a:rPr>
              <a:t>日（金）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89889" y="1163116"/>
            <a:ext cx="351130" cy="153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3"/>
          <p:cNvSpPr txBox="1"/>
          <p:nvPr/>
        </p:nvSpPr>
        <p:spPr>
          <a:xfrm>
            <a:off x="6853569" y="1317232"/>
            <a:ext cx="11010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lvl="0" algn="l">
              <a:defRPr/>
            </a:pPr>
            <a:r>
              <a:rPr lang="ja-JP" altLang="en-US" sz="1400" b="0" dirty="0">
                <a:solidFill>
                  <a:prstClr val="black"/>
                </a:solidFill>
              </a:rPr>
              <a:t>幅＝</a:t>
            </a:r>
            <a:r>
              <a:rPr lang="en-US" altLang="ja-JP" sz="1400" b="0" dirty="0">
                <a:solidFill>
                  <a:prstClr val="black"/>
                </a:solidFill>
              </a:rPr>
              <a:t>17mm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657793" y="9380787"/>
            <a:ext cx="1543050" cy="527403"/>
          </a:xfrm>
        </p:spPr>
        <p:txBody>
          <a:bodyPr vert="horz" lIns="91440" tIns="45720" rIns="91440" bIns="45720" rtlCol="0" anchor="ctr"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" name="コンテンツプレースホルダ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9570" y="485140"/>
            <a:ext cx="6120000" cy="899818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84785" y="86602"/>
            <a:ext cx="16884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ja-JP" dirty="0">
                <a:solidFill>
                  <a:prstClr val="black"/>
                </a:solidFill>
              </a:rPr>
              <a:t>1</a:t>
            </a:r>
            <a:r>
              <a:rPr lang="ja-JP" altLang="en-US">
                <a:solidFill>
                  <a:prstClr val="black"/>
                </a:solidFill>
              </a:rPr>
              <a:t>日目の 日記</a:t>
            </a:r>
            <a:endParaRPr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/>
        </p:nvGraphicFramePr>
        <p:xfrm>
          <a:off x="247650" y="614136"/>
          <a:ext cx="6362700" cy="793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シート" r:id="rId1" imgW="6363970" imgH="7936865" progId="Excel.Sheet.12">
                  <p:embed/>
                </p:oleObj>
              </mc:Choice>
              <mc:Fallback>
                <p:oleObj name="シート" r:id="rId1" imgW="6363970" imgH="7936865" progId="Excel.Sheet.12">
                  <p:embed/>
                  <p:pic>
                    <p:nvPicPr>
                      <p:cNvPr id="0" name="図形 829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7650" y="614136"/>
                        <a:ext cx="6362700" cy="793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2921635" y="9363075"/>
            <a:ext cx="1016000" cy="527685"/>
          </a:xfrm>
        </p:spPr>
        <p:txBody>
          <a:bodyPr vert="horz" lIns="91440" tIns="45720" rIns="91440" bIns="45720" rtlCol="0" anchor="ctr"/>
          <a:lstStyle/>
          <a:p>
            <a:pPr algn="ctr"/>
            <a:fld id="{959FD8CF-2CD5-5041-AE1F-B129C42DAA99}" type="slidenum"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</a:fld>
            <a:endParaRPr lang="ja-JP" altLang="en-US" sz="1600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1178</Words>
  <Application>WPS Presentation</Application>
  <PresentationFormat>A4 210 x 297 mm</PresentationFormat>
  <Paragraphs>318</Paragraphs>
  <Slides>14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ＭＳ Ｐゴシック</vt:lpstr>
      <vt:lpstr>Wingdings</vt:lpstr>
      <vt:lpstr>Meiryo UI</vt:lpstr>
      <vt:lpstr>メイリオ</vt:lpstr>
      <vt:lpstr>Microsoft YaHei</vt:lpstr>
      <vt:lpstr>ＭＳ Ｐゴシック</vt:lpstr>
      <vt:lpstr>Arial Unicode MS</vt:lpstr>
      <vt:lpstr>游ゴシック Light</vt:lpstr>
      <vt:lpstr>Calibri Light</vt:lpstr>
      <vt:lpstr>游ゴシック</vt:lpstr>
      <vt:lpstr>Calibri</vt:lpstr>
      <vt:lpstr>Office テーマ</vt:lpstr>
      <vt:lpstr>1_Office テーマ</vt:lpstr>
      <vt:lpstr>Excel.Sheet.12</vt:lpstr>
      <vt:lpstr>Excel.Sheet.12</vt:lpstr>
      <vt:lpstr>Excel.Sheet.12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由美 青木</dc:creator>
  <cp:keywords>SecrecyB; A.99.9999; no_stamp</cp:keywords>
  <cp:lastModifiedBy>user</cp:lastModifiedBy>
  <cp:revision>161</cp:revision>
  <cp:lastPrinted>2018-07-05T23:35:00Z</cp:lastPrinted>
  <dcterms:created xsi:type="dcterms:W3CDTF">2018-06-04T22:31:00Z</dcterms:created>
  <dcterms:modified xsi:type="dcterms:W3CDTF">2019-07-06T22:18:32Z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1041-10.8.2.6694</vt:lpwstr>
  </property>
</Properties>
</file>